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Fira Code Light"/>
      <p:regular r:id="rId31"/>
      <p:bold r:id="rId32"/>
    </p:embeddedFont>
    <p:embeddedFont>
      <p:font typeface="Oswald Medium"/>
      <p:regular r:id="rId33"/>
      <p:bold r:id="rId34"/>
    </p:embeddedFont>
    <p:embeddedFont>
      <p:font typeface="Bebas Neue"/>
      <p:regular r:id="rId35"/>
    </p:embeddedFont>
    <p:embeddedFont>
      <p:font typeface="Fira Code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CodeLigh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OswaldMedium-regular.fntdata"/><Relationship Id="rId10" Type="http://schemas.openxmlformats.org/officeDocument/2006/relationships/slide" Target="slides/slide6.xml"/><Relationship Id="rId32" Type="http://schemas.openxmlformats.org/officeDocument/2006/relationships/font" Target="fonts/FiraCodeLight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OswaldMedium-bold.fntdata"/><Relationship Id="rId15" Type="http://schemas.openxmlformats.org/officeDocument/2006/relationships/slide" Target="slides/slide11.xml"/><Relationship Id="rId37" Type="http://schemas.openxmlformats.org/officeDocument/2006/relationships/font" Target="fonts/FiraCode-bold.fntdata"/><Relationship Id="rId14" Type="http://schemas.openxmlformats.org/officeDocument/2006/relationships/slide" Target="slides/slide10.xml"/><Relationship Id="rId36" Type="http://schemas.openxmlformats.org/officeDocument/2006/relationships/font" Target="fonts/FiraCode-regular.fntdata"/><Relationship Id="rId17" Type="http://schemas.openxmlformats.org/officeDocument/2006/relationships/slide" Target="slides/slide13.xml"/><Relationship Id="rId39" Type="http://schemas.openxmlformats.org/officeDocument/2006/relationships/font" Target="fonts/Oswald-bold.fntdata"/><Relationship Id="rId16" Type="http://schemas.openxmlformats.org/officeDocument/2006/relationships/slide" Target="slides/slide12.xml"/><Relationship Id="rId38" Type="http://schemas.openxmlformats.org/officeDocument/2006/relationships/font" Target="fonts/Oswa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9d68ab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9d68ab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9dd06ebf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b9dd06ebf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b9dd06ebf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b9dd06ebf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9dd06ebf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b9dd06ebf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b9dd06ebf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b9dd06ebf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9dd06ebf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b9dd06ebf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b9e8191d88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b9e8191d8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b9e8191d88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b9e8191d88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b9e8191d88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b9e8191d88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b9e8191d88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b9e8191d88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b9e8191d88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b9e8191d88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6584017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6584017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b9dd06ebf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b9dd06ebf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b9e8191d88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b9e8191d88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b9dd06ebf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b9dd06ebf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9dd06ebf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b9dd06ebf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b9dd06ebf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b9dd06ebf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b9dd06ebf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b9dd06ebf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b9dd06ebf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b9dd06ebf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65840171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65840171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b9dd06eb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b9dd06eb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9dd06eb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b9dd06eb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9dd06ebf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b9dd06ebf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b9dd06eb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b9dd06eb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9dd06ebf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9dd06ebf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9dd06eb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b9dd06eb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>
            <p:ph hasCustomPrompt="1" type="title"/>
          </p:nvPr>
        </p:nvSpPr>
        <p:spPr>
          <a:xfrm>
            <a:off x="1728163" y="1390038"/>
            <a:ext cx="5382000" cy="14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2959222" y="2998425"/>
            <a:ext cx="29199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3" name="Google Shape;103;p1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04" name="Google Shape;104;p1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1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7" name="Google Shape;107;p1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1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143500" y="3457200"/>
            <a:ext cx="4857000" cy="4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2143500" y="1743588"/>
            <a:ext cx="48570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35" name="Google Shape;135;p1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6" name="Google Shape;136;p1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" name="Google Shape;137;p1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39" name="Google Shape;139;p1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3" type="subTitle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7" type="subTitle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1" name="Google Shape;181;p1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82" name="Google Shape;182;p1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1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" type="subTitle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0"/>
          <p:cNvSpPr txBox="1"/>
          <p:nvPr>
            <p:ph idx="1" type="subTitle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2" type="title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0"/>
          <p:cNvSpPr txBox="1"/>
          <p:nvPr>
            <p:ph idx="3" type="subTitle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4" type="title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0"/>
          <p:cNvSpPr txBox="1"/>
          <p:nvPr>
            <p:ph idx="5" type="subTitle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6" type="title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1"/>
          <p:cNvSpPr txBox="1"/>
          <p:nvPr>
            <p:ph idx="7" type="subTitle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8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 txBox="1"/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2"/>
          <p:cNvSpPr txBox="1"/>
          <p:nvPr>
            <p:ph idx="1" type="subTitle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idx="2" type="title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2"/>
          <p:cNvSpPr txBox="1"/>
          <p:nvPr>
            <p:ph idx="3" type="subTitle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4" type="title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6" type="title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2"/>
          <p:cNvSpPr txBox="1"/>
          <p:nvPr>
            <p:ph idx="7" type="subTitle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8" type="title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2"/>
          <p:cNvSpPr txBox="1"/>
          <p:nvPr>
            <p:ph idx="9" type="subTitle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3" type="title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2"/>
          <p:cNvSpPr txBox="1"/>
          <p:nvPr>
            <p:ph idx="14" type="subTitle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2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hasCustomPrompt="1"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/>
          <p:nvPr>
            <p:ph idx="1" type="subTitle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hasCustomPrompt="1" idx="2" type="title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/>
          <p:nvPr>
            <p:ph idx="3" type="subTitle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hasCustomPrompt="1" idx="4" type="title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/>
          <p:nvPr>
            <p:ph idx="5" type="subTitle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24"/>
          <p:cNvSpPr txBox="1"/>
          <p:nvPr>
            <p:ph idx="1" type="subTitle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" name="Google Shape;274;p24"/>
          <p:cNvSpPr txBox="1"/>
          <p:nvPr>
            <p:ph idx="2" type="subTitle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" name="Google Shape;294;p25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26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1" name="Google Shape;341;p27">
            <a:hlinkClick action="ppaction://hlinksldjump" r:id="rId2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fmla="val 0" name="adj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fmla="val 7939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fmla="val 18711" name="adj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rect b="b" l="l" r="r" t="t"/>
              <a:pathLst>
                <a:path extrusionOk="0" h="44988" w="20528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rect b="b" l="l" r="r" t="t"/>
                <a:pathLst>
                  <a:path extrusionOk="0" h="14209" w="14203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1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rect b="b" l="l" r="r" t="t"/>
                <a:pathLst>
                  <a:path extrusionOk="0" h="21753" w="2141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fmla="val 28586" name="adj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rect b="b" l="l" r="r" t="t"/>
              <a:pathLst>
                <a:path extrusionOk="0" h="8234" w="8321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1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0.jp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926425" y="3146550"/>
            <a:ext cx="36087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14: Tra Mai Hoang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Vamsee Priyaa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Shreya Chanda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Soumya Parihar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392" name="Google Shape;392;p28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Group 14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3" name="Google Shape;393;p28"/>
          <p:cNvSpPr txBox="1"/>
          <p:nvPr>
            <p:ph type="ctrTitle"/>
          </p:nvPr>
        </p:nvSpPr>
        <p:spPr>
          <a:xfrm>
            <a:off x="796200" y="944000"/>
            <a:ext cx="3706500" cy="18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TripAdvisor</a:t>
            </a:r>
            <a:endParaRPr sz="4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Crawling </a:t>
            </a:r>
            <a:r>
              <a:rPr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95" name="Google Shape;395;p2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99" name="Google Shape;399;p2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2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01" name="Google Shape;401;p2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2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03" name="Google Shape;403;p2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Google Shape;404;p2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05" name="Google Shape;405;p2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06" name="Google Shape;406;p2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08" name="Google Shape;408;p28">
            <a:hlinkClick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9" name="Google Shape;409;p28">
            <a:hlinkClick action="ppaction://hlinksldjump" r:id="rId3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">
            <a:hlinkClick action="ppaction://hlinksldjump" r:id="rId4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600" y="494473"/>
            <a:ext cx="3706501" cy="20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5200" y="2897275"/>
            <a:ext cx="3751300" cy="17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swald Medium"/>
                <a:ea typeface="Oswald Medium"/>
                <a:cs typeface="Oswald Medium"/>
                <a:sym typeface="Oswald Medium"/>
              </a:rPr>
              <a:t>DATABASE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56" name="Google Shape;556;p37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4" y="1188897"/>
            <a:ext cx="3531169" cy="24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375" y="2339827"/>
            <a:ext cx="5037774" cy="24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275" y="1493375"/>
            <a:ext cx="479198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65" name="Google Shape;56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66" name="Google Shape;56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9" name="Google Shape;56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70" name="Google Shape;57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72" name="Google Shape;57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3" name="Google Shape;57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74" name="Google Shape;57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75" name="Google Shape;57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76" name="Google Shape;57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77" name="Google Shape;57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9" name="Google Shape;579;p38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Google Shape;580;p38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/Analysis</a:t>
            </a:r>
            <a:endParaRPr/>
          </a:p>
        </p:txBody>
      </p:sp>
      <p:sp>
        <p:nvSpPr>
          <p:cNvPr id="581" name="Google Shape;581;p38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82" name="Google Shape;582;p38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38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4" name="Google Shape;584;p38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275" y="1275898"/>
            <a:ext cx="4557450" cy="27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625875" y="5478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swald Medium"/>
                <a:ea typeface="Oswald Medium"/>
                <a:cs typeface="Oswald Medium"/>
                <a:sym typeface="Oswald Medium"/>
              </a:rPr>
              <a:t>DESCRIPTIVE ANALYSIS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93" name="Google Shape;593;p39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172725"/>
            <a:ext cx="4145625" cy="23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71275"/>
            <a:ext cx="40734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525" y="1587725"/>
            <a:ext cx="2965901" cy="25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967675" y="457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 Medium"/>
                <a:ea typeface="Oswald Medium"/>
                <a:cs typeface="Oswald Medium"/>
                <a:sym typeface="Oswald Medium"/>
              </a:rPr>
              <a:t>VALUE COUNTS OF THE VARIABLES</a:t>
            </a:r>
            <a:endParaRPr b="0" sz="2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75" y="1238425"/>
            <a:ext cx="3291551" cy="279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850" y="1172388"/>
            <a:ext cx="3403451" cy="159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525" y="2825450"/>
            <a:ext cx="3403451" cy="17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swald Medium"/>
                <a:ea typeface="Oswald Medium"/>
                <a:cs typeface="Oswald Medium"/>
                <a:sym typeface="Oswald Medium"/>
              </a:rPr>
              <a:t>VISUALIZATION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11" name="Google Shape;611;p41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88900"/>
            <a:ext cx="3315851" cy="33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050" y="1207125"/>
            <a:ext cx="4040051" cy="3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2"/>
          <p:cNvSpPr txBox="1"/>
          <p:nvPr>
            <p:ph type="title"/>
          </p:nvPr>
        </p:nvSpPr>
        <p:spPr>
          <a:xfrm>
            <a:off x="720000" y="2262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VISUALIZATION</a:t>
            </a:r>
            <a:endParaRPr b="0"/>
          </a:p>
        </p:txBody>
      </p:sp>
      <p:sp>
        <p:nvSpPr>
          <p:cNvPr id="619" name="Google Shape;619;p42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50" y="1081550"/>
            <a:ext cx="3302401" cy="34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575" y="1081550"/>
            <a:ext cx="4213423" cy="344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50" y="428150"/>
            <a:ext cx="6992849" cy="1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825" y="1854450"/>
            <a:ext cx="4188651" cy="25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3"/>
          <p:cNvSpPr txBox="1"/>
          <p:nvPr/>
        </p:nvSpPr>
        <p:spPr>
          <a:xfrm>
            <a:off x="936950" y="2642525"/>
            <a:ext cx="292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Bubble chart shows the relationship between first 20 customer and </a:t>
            </a:r>
            <a:r>
              <a:rPr lang="en">
                <a:solidFill>
                  <a:schemeClr val="lt1"/>
                </a:solidFill>
              </a:rPr>
              <a:t>their</a:t>
            </a:r>
            <a:r>
              <a:rPr lang="en">
                <a:solidFill>
                  <a:schemeClr val="lt1"/>
                </a:solidFill>
              </a:rPr>
              <a:t> contribution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swald Medium"/>
                <a:ea typeface="Oswald Medium"/>
                <a:cs typeface="Oswald Medium"/>
                <a:sym typeface="Oswald Medium"/>
              </a:rPr>
              <a:t>TEXT MINING ANALYSIS</a:t>
            </a:r>
            <a:endParaRPr b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34" name="Google Shape;634;p4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extracting meaningful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from natural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is known as text mining.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shows the text divided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into tokens. Tokens are words, commas,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punctuation marks.</a:t>
            </a:r>
            <a:endParaRPr/>
          </a:p>
        </p:txBody>
      </p:sp>
      <p:pic>
        <p:nvPicPr>
          <p:cNvPr id="635" name="Google Shape;6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300" y="1188900"/>
            <a:ext cx="4664649" cy="33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"/>
          <p:cNvSpPr txBox="1"/>
          <p:nvPr>
            <p:ph type="title"/>
          </p:nvPr>
        </p:nvSpPr>
        <p:spPr>
          <a:xfrm>
            <a:off x="720000" y="2427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MINING ANALYSIS</a:t>
            </a:r>
            <a:endParaRPr/>
          </a:p>
        </p:txBody>
      </p:sp>
      <p:sp>
        <p:nvSpPr>
          <p:cNvPr id="641" name="Google Shape;641;p45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extracting meaningful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from natural language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is known as text mining.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most frequent word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the Review.</a:t>
            </a:r>
            <a:endParaRPr/>
          </a:p>
        </p:txBody>
      </p:sp>
      <p:pic>
        <p:nvPicPr>
          <p:cNvPr id="642" name="Google Shape;6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650" y="1301425"/>
            <a:ext cx="5143501" cy="33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r>
              <a:rPr lang="en"/>
              <a:t>  </a:t>
            </a:r>
            <a:endParaRPr/>
          </a:p>
        </p:txBody>
      </p:sp>
      <p:pic>
        <p:nvPicPr>
          <p:cNvPr id="648" name="Google Shape;6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50" y="1178738"/>
            <a:ext cx="6490100" cy="3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/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 Introduction </a:t>
            </a:r>
            <a:endParaRPr/>
          </a:p>
        </p:txBody>
      </p:sp>
      <p:sp>
        <p:nvSpPr>
          <p:cNvPr id="420" name="Google Shape;420;p29"/>
          <p:cNvSpPr txBox="1"/>
          <p:nvPr>
            <p:ph idx="2" type="title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21" name="Google Shape;421;p29"/>
          <p:cNvSpPr txBox="1"/>
          <p:nvPr>
            <p:ph idx="1" type="subTitle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 Definition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Tripadvisor website </a:t>
            </a:r>
            <a:endParaRPr/>
          </a:p>
        </p:txBody>
      </p:sp>
      <p:sp>
        <p:nvSpPr>
          <p:cNvPr id="422" name="Google Shape;422;p29"/>
          <p:cNvSpPr txBox="1"/>
          <p:nvPr>
            <p:ph idx="3" type="title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 Web Crawling + Database</a:t>
            </a:r>
            <a:endParaRPr/>
          </a:p>
        </p:txBody>
      </p:sp>
      <p:sp>
        <p:nvSpPr>
          <p:cNvPr id="423" name="Google Shape;423;p29"/>
          <p:cNvSpPr txBox="1"/>
          <p:nvPr>
            <p:ph idx="4" type="title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424" name="Google Shape;424;p29"/>
          <p:cNvSpPr txBox="1"/>
          <p:nvPr>
            <p:ph idx="5" type="subTitle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Kinds of crawling data + Used databases</a:t>
            </a:r>
            <a:endParaRPr/>
          </a:p>
        </p:txBody>
      </p:sp>
      <p:sp>
        <p:nvSpPr>
          <p:cNvPr id="425" name="Google Shape;425;p29"/>
          <p:cNvSpPr txBox="1"/>
          <p:nvPr>
            <p:ph idx="6" type="title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26" name="Google Shape;426;p29"/>
          <p:cNvSpPr txBox="1"/>
          <p:nvPr>
            <p:ph idx="7" type="title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427" name="Google Shape;427;p29"/>
          <p:cNvSpPr txBox="1"/>
          <p:nvPr>
            <p:ph idx="8" type="subTitle"/>
          </p:nvPr>
        </p:nvSpPr>
        <p:spPr>
          <a:xfrm>
            <a:off x="2138625" y="3643300"/>
            <a:ext cx="23364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Mining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 txBox="1"/>
          <p:nvPr>
            <p:ph idx="9" type="title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/Conclusion </a:t>
            </a:r>
            <a:endParaRPr/>
          </a:p>
        </p:txBody>
      </p:sp>
      <p:sp>
        <p:nvSpPr>
          <p:cNvPr id="429" name="Google Shape;429;p29"/>
          <p:cNvSpPr txBox="1"/>
          <p:nvPr>
            <p:ph idx="13" type="title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430" name="Google Shape;430;p29"/>
          <p:cNvSpPr txBox="1"/>
          <p:nvPr>
            <p:ph idx="14" type="subTitle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r>
              <a:rPr lang="en"/>
              <a:t> </a:t>
            </a:r>
            <a:r>
              <a:rPr lang="en"/>
              <a:t>achievements</a:t>
            </a:r>
            <a:endParaRPr/>
          </a:p>
        </p:txBody>
      </p:sp>
      <p:sp>
        <p:nvSpPr>
          <p:cNvPr id="431" name="Google Shape;431;p29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432" name="Google Shape;432;p29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Group 14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33" name="Google Shape;433;p2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" name="Google Shape;434;p2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2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7" name="Google Shape;437;p2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8" name="Google Shape;438;p2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2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0" name="Google Shape;440;p2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1" name="Google Shape;441;p2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2" name="Google Shape;442;p2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43" name="Google Shape;443;p2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44" name="Google Shape;444;p2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45" name="Google Shape;445;p2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7" name="Google Shape;447;p29">
            <a:hlinkClick action="ppaction://hlinksldjump" r:id="rId3"/>
          </p:cNvPr>
          <p:cNvSpPr txBox="1"/>
          <p:nvPr>
            <p:ph idx="2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48" name="Google Shape;448;p29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9" name="Google Shape;449;p29"/>
          <p:cNvSpPr/>
          <p:nvPr/>
        </p:nvSpPr>
        <p:spPr>
          <a:xfrm>
            <a:off x="186279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Google Shape;450;p29"/>
          <p:cNvSpPr/>
          <p:nvPr/>
        </p:nvSpPr>
        <p:spPr>
          <a:xfrm>
            <a:off x="186279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Google Shape;451;p29"/>
          <p:cNvSpPr/>
          <p:nvPr/>
        </p:nvSpPr>
        <p:spPr>
          <a:xfrm>
            <a:off x="5343246" y="2302076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Google Shape;452;p29"/>
          <p:cNvSpPr/>
          <p:nvPr/>
        </p:nvSpPr>
        <p:spPr>
          <a:xfrm>
            <a:off x="5343246" y="3823151"/>
            <a:ext cx="76322" cy="151849"/>
          </a:xfrm>
          <a:custGeom>
            <a:rect b="b" l="l" r="r" t="t"/>
            <a:pathLst>
              <a:path extrusionOk="0" h="10895" w="5478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3" name="Google Shape;453;p29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2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58" name="Google Shape;458;p2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654" name="Google Shape;6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375" y="1388775"/>
            <a:ext cx="6362050" cy="29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660" name="Google Shape;660;p48"/>
          <p:cNvSpPr txBox="1"/>
          <p:nvPr>
            <p:ph idx="1" type="body"/>
          </p:nvPr>
        </p:nvSpPr>
        <p:spPr>
          <a:xfrm>
            <a:off x="720000" y="1188913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is a technique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determining the underlying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in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now see a new column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'sentiment polarity'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right corner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data frame.</a:t>
            </a:r>
            <a:endParaRPr/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875" y="2549863"/>
            <a:ext cx="5631126" cy="22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150" y="1112700"/>
            <a:ext cx="5810250" cy="1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668" name="Google Shape;668;p49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</a:t>
            </a:r>
            <a:r>
              <a:rPr lang="en"/>
              <a:t>Sentiment Polarity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lies between 0 to 1 which means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the rewiew </a:t>
            </a:r>
            <a:r>
              <a:rPr lang="en"/>
              <a:t>messages</a:t>
            </a:r>
            <a:r>
              <a:rPr lang="en"/>
              <a:t>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review</a:t>
            </a:r>
            <a:endParaRPr/>
          </a:p>
        </p:txBody>
      </p:sp>
      <p:pic>
        <p:nvPicPr>
          <p:cNvPr id="669" name="Google Shape;6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75" y="1281288"/>
            <a:ext cx="5542001" cy="31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675" name="Google Shape;675;p50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most negative and positive</a:t>
            </a:r>
            <a:endParaRPr/>
          </a:p>
        </p:txBody>
      </p:sp>
      <p:pic>
        <p:nvPicPr>
          <p:cNvPr id="676" name="Google Shape;6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13" y="3043200"/>
            <a:ext cx="4655901" cy="16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25" y="1112700"/>
            <a:ext cx="4750274" cy="17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"/>
          <p:cNvSpPr txBox="1"/>
          <p:nvPr>
            <p:ph idx="1" type="subTitle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83" name="Google Shape;683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84" name="Google Shape;684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7" name="Google Shape;687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88" name="Google Shape;688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" name="Google Shape;689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90" name="Google Shape;690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1" name="Google Shape;691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92" name="Google Shape;692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3" name="Google Shape;693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94" name="Google Shape;694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95" name="Google Shape;695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7" name="Google Shape;697;p51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/Conclusion </a:t>
            </a:r>
            <a:endParaRPr/>
          </a:p>
        </p:txBody>
      </p:sp>
      <p:sp>
        <p:nvSpPr>
          <p:cNvPr id="698" name="Google Shape;698;p51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699" name="Google Shape;699;p51">
            <a:hlinkClick action="ppaction://hlinksldjump" r:id="rId3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51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1" name="Google Shape;701;p51">
            <a:hlinkClick action="ppaction://hlinksldjump" r:id="rId4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600" y="1165100"/>
            <a:ext cx="3954300" cy="281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Achievements</a:t>
            </a:r>
            <a:endParaRPr/>
          </a:p>
        </p:txBody>
      </p:sp>
      <p:sp>
        <p:nvSpPr>
          <p:cNvPr id="710" name="Google Shape;710;p52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Efficient web crawling (Main achievement we are proud of)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Python Coding: More self-assurance, definitely!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ran </a:t>
            </a:r>
            <a:r>
              <a:rPr lang="en" sz="1200"/>
              <a:t>descriptive and regression and listed all the finding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Visualizations: Could gain a lot of insights from uncooked data.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 and Sentiment Analysis: Never imagined that just a few basic lines of coding, we could comprehend data, trends, and outliers with such ease.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6" name="Google Shape;716;p53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Director, Yair Ida | Sales, et al. “Web Crawling vs Web Scraping.” </a:t>
            </a:r>
            <a:r>
              <a:rPr i="1" lang="en" sz="800">
                <a:solidFill>
                  <a:schemeClr val="lt1"/>
                </a:solidFill>
              </a:rPr>
              <a:t>Bright Data</a:t>
            </a:r>
            <a:r>
              <a:rPr lang="en" sz="800">
                <a:solidFill>
                  <a:schemeClr val="lt1"/>
                </a:solidFill>
              </a:rPr>
              <a:t>, 26 Oct. 2022, brightdata.com/blog/leadership/web-crawling-vs-web-scraping?kw=&amp;cpn=17858767388&amp;cam=aw_web_data-pmax-top_en___&amp;utm_matchtype=&amp;cq_.</a:t>
            </a:r>
            <a:endParaRPr sz="8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Gal El Al | Director of Support, et al. “Python Web Scraping Guide - Learn How to Scrape with Python.” </a:t>
            </a:r>
            <a:r>
              <a:rPr i="1" lang="en" sz="800">
                <a:solidFill>
                  <a:schemeClr val="lt1"/>
                </a:solidFill>
              </a:rPr>
              <a:t>Bright Data</a:t>
            </a:r>
            <a:r>
              <a:rPr lang="en" sz="800">
                <a:solidFill>
                  <a:schemeClr val="lt1"/>
                </a:solidFill>
              </a:rPr>
              <a:t>, 1 Dec. 2022, brightdata.com/blog/how-tos/web-scraping-with-python?kw=&amp;cpn=17858767388&amp;cam=aw_web_data-pmax-top_en___&amp;utm_matchtype=&amp;cq_src=go.</a:t>
            </a:r>
            <a:endParaRPr sz="8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Holtz, Yan. “Basic Bubble Plot with Matplotlib.” </a:t>
            </a:r>
            <a:r>
              <a:rPr i="1" lang="en" sz="800">
                <a:solidFill>
                  <a:schemeClr val="lt1"/>
                </a:solidFill>
              </a:rPr>
              <a:t>The Python Graph Gallery</a:t>
            </a:r>
            <a:r>
              <a:rPr lang="en" sz="800">
                <a:solidFill>
                  <a:schemeClr val="lt1"/>
                </a:solidFill>
              </a:rPr>
              <a:t>, www.python-graph-gallery.com/270-basic-bubble-plot.</a:t>
            </a:r>
            <a:endParaRPr sz="8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Selvaraj, Natassha. “A Beginner's Guide to Sentiment Analysis with Python.” </a:t>
            </a:r>
            <a:r>
              <a:rPr i="1" lang="en" sz="800">
                <a:solidFill>
                  <a:schemeClr val="lt1"/>
                </a:solidFill>
              </a:rPr>
              <a:t>Medium</a:t>
            </a:r>
            <a:r>
              <a:rPr lang="en" sz="800">
                <a:solidFill>
                  <a:schemeClr val="lt1"/>
                </a:solidFill>
              </a:rPr>
              <a:t>, Towards Data Science, 12 Sept. 2020, towardsdatascience.com/a-beginners-guide-to-sentiment-analysis-in-python-95e354ea84f6.</a:t>
            </a:r>
            <a:endParaRPr sz="800">
              <a:solidFill>
                <a:schemeClr val="lt1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Shah, Rahul. “Word Cloud in Python: How to Build Word Cloud in Python?” </a:t>
            </a:r>
            <a:r>
              <a:rPr i="1" lang="en" sz="800">
                <a:solidFill>
                  <a:schemeClr val="lt1"/>
                </a:solidFill>
              </a:rPr>
              <a:t>Analytics Vidhya</a:t>
            </a:r>
            <a:r>
              <a:rPr lang="en" sz="800">
                <a:solidFill>
                  <a:schemeClr val="lt1"/>
                </a:solidFill>
              </a:rPr>
              <a:t>, 2 Dec. 2022, www.analyticsvidhya.com/blog/2021/05/how-to-build-word-cloud-in-python/. </a:t>
            </a:r>
            <a:endParaRPr sz="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3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69" name="Google Shape;469;p3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3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3" name="Google Shape;473;p3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5" name="Google Shape;475;p3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76" name="Google Shape;476;p3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9" name="Google Shape;479;p30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0"/>
          <p:cNvSpPr txBox="1"/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/Introduction</a:t>
            </a:r>
            <a:endParaRPr/>
          </a:p>
        </p:txBody>
      </p:sp>
      <p:sp>
        <p:nvSpPr>
          <p:cNvPr id="481" name="Google Shape;481;p30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82" name="Google Shape;482;p30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30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4" name="Google Shape;484;p30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675" y="1242013"/>
            <a:ext cx="3954299" cy="28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/>
          <p:nvPr>
            <p:ph type="title"/>
          </p:nvPr>
        </p:nvSpPr>
        <p:spPr>
          <a:xfrm>
            <a:off x="688650" y="5008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is Web Crawling</a:t>
            </a:r>
            <a:r>
              <a:rPr lang="en"/>
              <a:t>  ?</a:t>
            </a:r>
            <a:endParaRPr/>
          </a:p>
        </p:txBody>
      </p:sp>
      <p:sp>
        <p:nvSpPr>
          <p:cNvPr id="493" name="Google Shape;493;p31"/>
          <p:cNvSpPr txBox="1"/>
          <p:nvPr/>
        </p:nvSpPr>
        <p:spPr>
          <a:xfrm>
            <a:off x="805600" y="1259375"/>
            <a:ext cx="33048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•</a:t>
            </a:r>
            <a:r>
              <a:rPr lang="en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 web crawler, crawler is a computer program that searches and indexes website content and other information on the internet. These programs or bots, are most commonly use to generate search engine index entries.</a:t>
            </a:r>
            <a:endParaRPr sz="1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Fira Code"/>
                <a:ea typeface="Fira Code"/>
                <a:cs typeface="Fira Code"/>
                <a:sym typeface="Fira Code"/>
              </a:rPr>
              <a:t>•</a:t>
            </a:r>
            <a:r>
              <a:rPr lang="en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Web crawlers browse </a:t>
            </a:r>
            <a:r>
              <a:rPr lang="en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web pages</a:t>
            </a:r>
            <a:r>
              <a:rPr lang="en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in a systematic manner to learn what each page on a website is about, so that this information can be indexed, updated, and retrieved when a user performs a search query. While updating their own web content, other websites use web crawling bots.</a:t>
            </a:r>
            <a:endParaRPr sz="1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94" name="Google Shape;4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050" y="1573838"/>
            <a:ext cx="4604951" cy="24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"/>
          <p:cNvSpPr txBox="1"/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</a:rPr>
              <a:t>TRIPADVISOR</a:t>
            </a:r>
            <a:endParaRPr b="0"/>
          </a:p>
        </p:txBody>
      </p:sp>
      <p:sp>
        <p:nvSpPr>
          <p:cNvPr id="500" name="Google Shape;500;p32"/>
          <p:cNvSpPr txBox="1"/>
          <p:nvPr/>
        </p:nvSpPr>
        <p:spPr>
          <a:xfrm>
            <a:off x="910000" y="1513925"/>
            <a:ext cx="2743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Tripadvisor, Inc. is an American online travel company that operates a website and mobile app with user-generated content and a comparison-shopping website. It also offers online hotel reservations and bookings for transportation, lodging, travel experiences, and restaurants</a:t>
            </a:r>
            <a:endParaRPr sz="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01" name="Google Shape;5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325" y="540000"/>
            <a:ext cx="4604951" cy="205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825" y="2642554"/>
            <a:ext cx="3521952" cy="22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"/>
          <p:cNvSpPr txBox="1"/>
          <p:nvPr>
            <p:ph type="title"/>
          </p:nvPr>
        </p:nvSpPr>
        <p:spPr>
          <a:xfrm>
            <a:off x="974550" y="474575"/>
            <a:ext cx="6765000" cy="57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highlight>
                  <a:schemeClr val="dk1"/>
                </a:highlight>
              </a:rPr>
              <a:t>IDENTIFYING</a:t>
            </a:r>
            <a:endParaRPr b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760450" y="1495875"/>
            <a:ext cx="34737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•</a:t>
            </a: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Going to the web sit and identifying the element to extract</a:t>
            </a:r>
            <a:endParaRPr sz="13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•Identify the HTML elements and html tags associated with them.</a:t>
            </a:r>
            <a:endParaRPr sz="13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11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Fira Code"/>
              <a:buChar char="-"/>
            </a:pP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Regex101 is an expression </a:t>
            </a: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to debug the </a:t>
            </a: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expression</a:t>
            </a:r>
            <a:r>
              <a:rPr lang="en" sz="1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in real-time </a:t>
            </a:r>
            <a:endParaRPr sz="13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09" name="Google Shape;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550" y="1495875"/>
            <a:ext cx="4696425" cy="26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SUMMARIZE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5" name="Google Shape;515;p34"/>
          <p:cNvSpPr txBox="1"/>
          <p:nvPr>
            <p:ph idx="1" type="body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Finding the ideal locations for our vacations is an intriguing aspect of our project.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200"/>
              <a:t>We can see that 75% of customers have provided a 5-star rating, and only a small percentage (around 7%) have given a rating below that.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/>
              <a:t>Help the target audiences comprehend the data ( between ratings vs contributions, connection between datas and messages and time period)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200"/>
              <a:t>However, the average score indicates that there may be room for development. The majority of users appear to be content, according to sentiment analysis.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One can quickly locate recent and positive evaluations. 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21" name="Google Shape;521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4" name="Google Shape;524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25" name="Google Shape;525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8" name="Google Shape;528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29" name="Google Shape;529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0" name="Google Shape;530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31" name="Google Shape;531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32" name="Google Shape;532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4" name="Google Shape;534;p35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5" name="Google Shape;535;p35"/>
          <p:cNvSpPr txBox="1"/>
          <p:nvPr>
            <p:ph type="title"/>
          </p:nvPr>
        </p:nvSpPr>
        <p:spPr>
          <a:xfrm>
            <a:off x="948600" y="1893800"/>
            <a:ext cx="3936300" cy="19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/Web Crawling +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</p:txBody>
      </p:sp>
      <p:sp>
        <p:nvSpPr>
          <p:cNvPr id="536" name="Google Shape;536;p35"/>
          <p:cNvSpPr txBox="1"/>
          <p:nvPr>
            <p:ph idx="2" type="title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7" name="Google Shape;537;p35">
            <a:hlinkClick action="ppaction://hlinksldjump" r:id="rId4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5">
            <a:hlinkClick action="ppaction://hlinksldjump" r:id="rId5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725" y="951650"/>
            <a:ext cx="3954299" cy="30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DATA CRAWLING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7" name="Google Shape;547;p36"/>
          <p:cNvSpPr txBox="1"/>
          <p:nvPr>
            <p:ph idx="1" type="body"/>
          </p:nvPr>
        </p:nvSpPr>
        <p:spPr>
          <a:xfrm>
            <a:off x="650900" y="1228100"/>
            <a:ext cx="7663200" cy="3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Types of </a:t>
            </a:r>
            <a:r>
              <a:rPr lang="en" sz="1100"/>
              <a:t>Crawling Data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Reviewer Name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Rating 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Contribution 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Reviewer Location 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Written Date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/>
              <a:t>Written Year </a:t>
            </a:r>
            <a:r>
              <a:rPr lang="en" sz="1100"/>
              <a:t> </a:t>
            </a:r>
            <a:endParaRPr sz="1100"/>
          </a:p>
        </p:txBody>
      </p:sp>
      <p:pic>
        <p:nvPicPr>
          <p:cNvPr id="548" name="Google Shape;5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975" y="1112700"/>
            <a:ext cx="3846924" cy="18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601" y="2135275"/>
            <a:ext cx="3523024" cy="25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150" y="3732875"/>
            <a:ext cx="3397875" cy="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